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60" r:id="rId3"/>
    <p:sldId id="270" r:id="rId4"/>
    <p:sldId id="271" r:id="rId5"/>
    <p:sldId id="272" r:id="rId6"/>
    <p:sldId id="273" r:id="rId7"/>
    <p:sldId id="275" r:id="rId8"/>
    <p:sldId id="27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8/28/2020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3.jp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8/28/2020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8/28/2020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8/28/2020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8/28/2020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8/28/2020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8/28/2020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8/28/2020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exteandoenprimaria.files.wordpress.com/2014/07/matemc3a1ticas-proporcionalidad.pdf" TargetMode="External"/><Relationship Id="rId2" Type="http://schemas.openxmlformats.org/officeDocument/2006/relationships/hyperlink" Target="https://programas.cuaed.unam.mx/repositorio/moodle/pluginfile.php/1146/mod_resource/content/1/contenido/index.html#contenido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Derivadas y Proporcionalidad</a:t>
            </a:r>
            <a:endParaRPr lang="es-MX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Carlos Daniel Vega Legarda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¿Qué son las derivadas?</a:t>
            </a:r>
            <a:endParaRPr lang="es-MX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2190749"/>
            <a:ext cx="5017123" cy="3986213"/>
          </a:xfrm>
        </p:spPr>
        <p:txBody>
          <a:bodyPr>
            <a:normAutofit lnSpcReduction="10000"/>
          </a:bodyPr>
          <a:lstStyle/>
          <a:p>
            <a:r>
              <a:rPr lang="es-MX" dirty="0"/>
              <a:t>La derivada es una herramienta matemática </a:t>
            </a:r>
            <a:r>
              <a:rPr lang="es-MX" dirty="0" smtClean="0"/>
              <a:t>que mide el cambio</a:t>
            </a:r>
            <a:r>
              <a:rPr lang="es-MX" dirty="0"/>
              <a:t>. Isaac Newton desarrolló los principios del cálculo diferencial en su obra </a:t>
            </a:r>
            <a:r>
              <a:rPr lang="es-MX" dirty="0" err="1"/>
              <a:t>Methodus</a:t>
            </a:r>
            <a:r>
              <a:rPr lang="es-MX" dirty="0"/>
              <a:t> </a:t>
            </a:r>
            <a:r>
              <a:rPr lang="es-MX" dirty="0" err="1"/>
              <a:t>Fluxiorum</a:t>
            </a:r>
            <a:r>
              <a:rPr lang="es-MX" dirty="0"/>
              <a:t> et </a:t>
            </a:r>
            <a:r>
              <a:rPr lang="es-MX" dirty="0" err="1"/>
              <a:t>Serierum</a:t>
            </a:r>
            <a:r>
              <a:rPr lang="es-MX" dirty="0"/>
              <a:t> </a:t>
            </a:r>
            <a:r>
              <a:rPr lang="es-MX" dirty="0" err="1" smtClean="0"/>
              <a:t>Infinitorum</a:t>
            </a:r>
            <a:r>
              <a:rPr lang="es-MX" dirty="0" smtClean="0"/>
              <a:t>. En </a:t>
            </a:r>
            <a:r>
              <a:rPr lang="es-MX" dirty="0"/>
              <a:t>ese trabajo, </a:t>
            </a:r>
            <a:r>
              <a:rPr lang="es-MX" dirty="0" smtClean="0"/>
              <a:t>describe las funciones y como es que varían infinitamente, con esto describe el movimiento </a:t>
            </a:r>
            <a:r>
              <a:rPr lang="es-MX" dirty="0"/>
              <a:t>de un punto que traza una </a:t>
            </a:r>
            <a:r>
              <a:rPr lang="es-MX" dirty="0" smtClean="0"/>
              <a:t>curva. Básicamente, explica la infinitas de las funciones y como medir su cambio.</a:t>
            </a:r>
          </a:p>
          <a:p>
            <a:r>
              <a:rPr lang="en-US" dirty="0"/>
              <a:t>(UNAM, 2017). </a:t>
            </a:r>
            <a:endParaRPr lang="en-US" dirty="0"/>
          </a:p>
        </p:txBody>
      </p:sp>
      <p:pic>
        <p:nvPicPr>
          <p:cNvPr id="5122" name="Picture 2" descr="Cómo crear un equipo para Gestión del Cambio en Dirección de Proyecto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5" r="28346"/>
          <a:stretch/>
        </p:blipFill>
        <p:spPr bwMode="auto">
          <a:xfrm>
            <a:off x="6745858" y="2128302"/>
            <a:ext cx="2467153" cy="2429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3011" y="2609431"/>
            <a:ext cx="2923467" cy="24849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772" y="4356395"/>
            <a:ext cx="3260783" cy="217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Derivadas Matemáticas</a:t>
            </a:r>
            <a:endParaRPr lang="es-MX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9488" y="2582749"/>
            <a:ext cx="5204413" cy="3986784"/>
          </a:xfrm>
        </p:spPr>
        <p:txBody>
          <a:bodyPr/>
          <a:lstStyle/>
          <a:p>
            <a:r>
              <a:rPr lang="es-MX" dirty="0" smtClean="0"/>
              <a:t>“La </a:t>
            </a:r>
            <a:r>
              <a:rPr lang="es-MX" dirty="0"/>
              <a:t>derivada de una función representa la recta tangente a una curva y es una herramienta que permite evaluar la forma en que se presenta el cambio en una </a:t>
            </a:r>
            <a:r>
              <a:rPr lang="es-MX" dirty="0" smtClean="0"/>
              <a:t>función.” (UNAM, 2017).  Básicamente, es el mismo concepto que las derivadas pero aplicada en una función. La derivada de una función nos dice sus cambios de un punto de la función a otro. </a:t>
            </a:r>
            <a:endParaRPr lang="es-MX" dirty="0"/>
          </a:p>
        </p:txBody>
      </p:sp>
      <p:pic>
        <p:nvPicPr>
          <p:cNvPr id="4098" name="Picture 2" descr="Las matemáticas suman en la sociedad | La Verda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92" y="2221359"/>
            <a:ext cx="4537195" cy="280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463" y="3015566"/>
            <a:ext cx="3329647" cy="3355559"/>
          </a:xfrm>
          <a:prstGeom prst="rect">
            <a:avLst/>
          </a:prstGeom>
        </p:spPr>
      </p:pic>
      <p:pic>
        <p:nvPicPr>
          <p:cNvPr id="4102" name="Picture 6" descr="Las matemáticas encajan en todos los Objetivos de Desarrollo Sostenible” |  BBV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92" y="4914515"/>
            <a:ext cx="3441640" cy="1643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880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Pasos para obtener una derivada</a:t>
            </a:r>
            <a:endParaRPr lang="es-MX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s-MX" dirty="0"/>
              <a:t>1.- Evaluar la función para un incremento de la variable independiente (∆x</a:t>
            </a:r>
            <a:r>
              <a:rPr lang="es-MX" dirty="0" smtClean="0"/>
              <a:t>).</a:t>
            </a:r>
          </a:p>
          <a:p>
            <a:r>
              <a:rPr lang="es-MX" dirty="0"/>
              <a:t>2.-Realizar la diferencia entre la función incrementada y la </a:t>
            </a:r>
            <a:r>
              <a:rPr lang="es-MX" dirty="0" smtClean="0"/>
              <a:t>función.</a:t>
            </a:r>
          </a:p>
          <a:p>
            <a:r>
              <a:rPr lang="es-MX" dirty="0"/>
              <a:t>3</a:t>
            </a:r>
            <a:r>
              <a:rPr lang="es-MX" dirty="0" smtClean="0"/>
              <a:t>.-Dividir entre el incremento(</a:t>
            </a:r>
            <a:r>
              <a:rPr lang="es-MX" dirty="0"/>
              <a:t>∆x</a:t>
            </a:r>
            <a:r>
              <a:rPr lang="es-MX" dirty="0" smtClean="0"/>
              <a:t>).</a:t>
            </a:r>
          </a:p>
          <a:p>
            <a:r>
              <a:rPr lang="es-MX" dirty="0"/>
              <a:t>4.- Evaluar el </a:t>
            </a:r>
            <a:r>
              <a:rPr lang="es-MX" dirty="0" smtClean="0"/>
              <a:t>límite (</a:t>
            </a:r>
            <a:r>
              <a:rPr lang="es-MX" dirty="0"/>
              <a:t>∆x</a:t>
            </a:r>
            <a:r>
              <a:rPr lang="es-MX" dirty="0" smtClean="0"/>
              <a:t>) a cero, el resultado es la ecuación de la derivada. </a:t>
            </a:r>
          </a:p>
          <a:p>
            <a:r>
              <a:rPr lang="es-MX" dirty="0"/>
              <a:t>(UNAM, 2017).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30" t="63309" r="47665" b="28001"/>
          <a:stretch/>
        </p:blipFill>
        <p:spPr>
          <a:xfrm>
            <a:off x="959399" y="4084950"/>
            <a:ext cx="1956329" cy="11378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81" t="62639" r="46241" b="29280"/>
          <a:stretch/>
        </p:blipFill>
        <p:spPr>
          <a:xfrm>
            <a:off x="3076431" y="4912380"/>
            <a:ext cx="2880701" cy="1130942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811" t="65208" r="48201" b="26938"/>
          <a:stretch/>
        </p:blipFill>
        <p:spPr>
          <a:xfrm>
            <a:off x="1280160" y="2104844"/>
            <a:ext cx="2368814" cy="1047746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03" t="65654" r="45831" b="26875"/>
          <a:stretch/>
        </p:blipFill>
        <p:spPr>
          <a:xfrm>
            <a:off x="2589912" y="3152590"/>
            <a:ext cx="3452533" cy="95041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47246" y="1978899"/>
            <a:ext cx="465827" cy="4313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1</a:t>
            </a:r>
            <a:endParaRPr lang="es-MX" dirty="0"/>
          </a:p>
        </p:txBody>
      </p:sp>
      <p:sp>
        <p:nvSpPr>
          <p:cNvPr id="13" name="Rectangle 12"/>
          <p:cNvSpPr/>
          <p:nvPr/>
        </p:nvSpPr>
        <p:spPr>
          <a:xfrm>
            <a:off x="5482334" y="2936929"/>
            <a:ext cx="465827" cy="4313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2</a:t>
            </a:r>
            <a:endParaRPr lang="es-MX" dirty="0"/>
          </a:p>
        </p:txBody>
      </p:sp>
      <p:sp>
        <p:nvSpPr>
          <p:cNvPr id="14" name="Rectangle 13"/>
          <p:cNvSpPr/>
          <p:nvPr/>
        </p:nvSpPr>
        <p:spPr>
          <a:xfrm>
            <a:off x="605281" y="3887345"/>
            <a:ext cx="465827" cy="4313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3</a:t>
            </a:r>
            <a:endParaRPr lang="es-MX" dirty="0"/>
          </a:p>
        </p:txBody>
      </p:sp>
      <p:sp>
        <p:nvSpPr>
          <p:cNvPr id="15" name="Rectangle 14"/>
          <p:cNvSpPr/>
          <p:nvPr/>
        </p:nvSpPr>
        <p:spPr>
          <a:xfrm>
            <a:off x="2911933" y="4765976"/>
            <a:ext cx="465827" cy="4313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4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7596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Gráfica de la Derivada</a:t>
            </a:r>
            <a:endParaRPr lang="es-MX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06" r="32104"/>
          <a:stretch/>
        </p:blipFill>
        <p:spPr>
          <a:xfrm>
            <a:off x="6469811" y="2108139"/>
            <a:ext cx="3200400" cy="4469612"/>
          </a:xfrm>
          <a:prstGeom prst="rect">
            <a:avLst/>
          </a:prstGeom>
        </p:spPr>
      </p:pic>
      <p:sp>
        <p:nvSpPr>
          <p:cNvPr id="4" name="Content Placeholder 3"/>
          <p:cNvSpPr txBox="1">
            <a:spLocks/>
          </p:cNvSpPr>
          <p:nvPr/>
        </p:nvSpPr>
        <p:spPr>
          <a:xfrm>
            <a:off x="1023859" y="2220440"/>
            <a:ext cx="5333810" cy="398678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 smtClean="0"/>
              <a:t>Función(Verde):</a:t>
            </a:r>
          </a:p>
          <a:p>
            <a:pPr marL="0" indent="0">
              <a:buNone/>
            </a:pPr>
            <a:r>
              <a:rPr lang="es-MX" dirty="0" smtClean="0"/>
              <a:t>x</a:t>
            </a:r>
            <a:r>
              <a:rPr lang="es-MX" dirty="0"/>
              <a:t>^(2)-2 </a:t>
            </a:r>
            <a:r>
              <a:rPr lang="es-MX" dirty="0" smtClean="0"/>
              <a:t>x+2</a:t>
            </a:r>
          </a:p>
          <a:p>
            <a:r>
              <a:rPr lang="es-MX" dirty="0" smtClean="0"/>
              <a:t>Derivada(Azul):</a:t>
            </a:r>
          </a:p>
          <a:p>
            <a:pPr marL="0" indent="0">
              <a:buNone/>
            </a:pPr>
            <a:r>
              <a:rPr lang="es-MX" dirty="0" smtClean="0"/>
              <a:t>2x-2 </a:t>
            </a:r>
          </a:p>
          <a:p>
            <a:pPr marL="0" indent="0">
              <a:buNone/>
            </a:pPr>
            <a:r>
              <a:rPr lang="es-MX" dirty="0" smtClean="0"/>
              <a:t>La gráfica verde muestra la ecuación de nuestra función original. La azul muestra la gráfica de la derivada, pero solo muestra los resultados, no su aplicación. </a:t>
            </a:r>
          </a:p>
          <a:p>
            <a:pPr marL="0" indent="0">
              <a:buNone/>
            </a:pPr>
            <a:r>
              <a:rPr lang="es-MX" dirty="0"/>
              <a:t>(UNAM, 2017). </a:t>
            </a:r>
            <a:endParaRPr lang="es-MX" dirty="0" smtClean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61835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91949" y="2451251"/>
            <a:ext cx="4489704" cy="3986784"/>
          </a:xfrm>
        </p:spPr>
        <p:txBody>
          <a:bodyPr/>
          <a:lstStyle/>
          <a:p>
            <a:r>
              <a:rPr lang="es-MX" dirty="0" smtClean="0"/>
              <a:t>Con los resultados anteriores, sacamos la tangente de cada una para ver su inclinación.</a:t>
            </a:r>
          </a:p>
          <a:p>
            <a:r>
              <a:rPr lang="es-MX" dirty="0" smtClean="0"/>
              <a:t>Con estos resultados se </a:t>
            </a:r>
            <a:r>
              <a:rPr lang="es-MX" dirty="0"/>
              <a:t>puede </a:t>
            </a:r>
            <a:r>
              <a:rPr lang="es-MX" dirty="0" smtClean="0"/>
              <a:t>conocer </a:t>
            </a:r>
            <a:r>
              <a:rPr lang="es-MX" dirty="0"/>
              <a:t>el ángulo </a:t>
            </a:r>
            <a:r>
              <a:rPr lang="es-MX" dirty="0" smtClean="0"/>
              <a:t>del valor. Cada tangente tiene una inclinación </a:t>
            </a:r>
            <a:r>
              <a:rPr lang="es-MX" dirty="0"/>
              <a:t>asociada </a:t>
            </a:r>
            <a:r>
              <a:rPr lang="es-MX" dirty="0" smtClean="0"/>
              <a:t>a su pendiente, lo cuál nos permite ver una </a:t>
            </a:r>
            <a:r>
              <a:rPr lang="es-MX" dirty="0"/>
              <a:t>representa la </a:t>
            </a:r>
            <a:r>
              <a:rPr lang="es-MX" dirty="0" smtClean="0"/>
              <a:t>variación.</a:t>
            </a:r>
          </a:p>
          <a:p>
            <a:r>
              <a:rPr lang="es-MX" dirty="0"/>
              <a:t>(UNAM, 2017). </a:t>
            </a:r>
          </a:p>
        </p:txBody>
      </p:sp>
      <p:pic>
        <p:nvPicPr>
          <p:cNvPr id="5" name="Picture 2" descr="Representación de la gráfica de ventas a partir del ejemplo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38" r="35947"/>
          <a:stretch/>
        </p:blipFill>
        <p:spPr bwMode="auto">
          <a:xfrm>
            <a:off x="278922" y="1828456"/>
            <a:ext cx="4666890" cy="476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3" t="49095" r="39450" b="29712"/>
          <a:stretch/>
        </p:blipFill>
        <p:spPr>
          <a:xfrm>
            <a:off x="4666891" y="3781157"/>
            <a:ext cx="2147977" cy="132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62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Proporcionalidad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61758" y="1996153"/>
            <a:ext cx="5378657" cy="39867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MX" dirty="0" smtClean="0"/>
              <a:t>La proporcionalidad es la relación </a:t>
            </a:r>
            <a:r>
              <a:rPr lang="es-MX" dirty="0"/>
              <a:t>entre dos magnitudes. </a:t>
            </a:r>
            <a:r>
              <a:rPr lang="es-MX" dirty="0" smtClean="0"/>
              <a:t>La magnitud es cualquier cosa que se pueda </a:t>
            </a:r>
            <a:r>
              <a:rPr lang="es-MX" dirty="0"/>
              <a:t>medir</a:t>
            </a:r>
            <a:r>
              <a:rPr lang="es-MX" dirty="0" smtClean="0"/>
              <a:t>.</a:t>
            </a:r>
          </a:p>
          <a:p>
            <a:pPr marL="0" indent="0">
              <a:buNone/>
            </a:pPr>
            <a:r>
              <a:rPr lang="es-MX" dirty="0" smtClean="0"/>
              <a:t>Existen 2 tipos de proporcionalidad:</a:t>
            </a:r>
          </a:p>
          <a:p>
            <a:pPr marL="0" indent="0">
              <a:buNone/>
            </a:pPr>
            <a:r>
              <a:rPr lang="es-MX" dirty="0"/>
              <a:t>1.-Directa: dos magnitudes son directamente </a:t>
            </a:r>
            <a:r>
              <a:rPr lang="es-MX" dirty="0" smtClean="0"/>
              <a:t>proporcionales. </a:t>
            </a:r>
            <a:r>
              <a:rPr lang="es-MX" dirty="0"/>
              <a:t>C</a:t>
            </a:r>
            <a:r>
              <a:rPr lang="es-MX" dirty="0" smtClean="0"/>
              <a:t>uando una aumenta, </a:t>
            </a:r>
            <a:r>
              <a:rPr lang="es-MX" dirty="0"/>
              <a:t>la otra también aumenta en la misma </a:t>
            </a:r>
            <a:r>
              <a:rPr lang="es-MX" dirty="0" smtClean="0"/>
              <a:t>proporción o cantidad. </a:t>
            </a:r>
            <a:endParaRPr lang="es-MX" dirty="0"/>
          </a:p>
          <a:p>
            <a:pPr marL="0" indent="0">
              <a:buNone/>
            </a:pPr>
            <a:r>
              <a:rPr lang="es-MX" dirty="0"/>
              <a:t>2.-Inversa: dos magnitudes son inversamente </a:t>
            </a:r>
            <a:r>
              <a:rPr lang="es-MX" dirty="0" smtClean="0"/>
              <a:t>proporcionales. Cuando una aumenta, </a:t>
            </a:r>
            <a:r>
              <a:rPr lang="es-MX" dirty="0"/>
              <a:t>la otra disminuye en la misma </a:t>
            </a:r>
            <a:r>
              <a:rPr lang="es-MX" dirty="0" smtClean="0"/>
              <a:t>proporción o cantidad. (Word </a:t>
            </a:r>
            <a:r>
              <a:rPr lang="es-MX" dirty="0" err="1" smtClean="0"/>
              <a:t>Press</a:t>
            </a:r>
            <a:r>
              <a:rPr lang="es-MX" dirty="0" smtClean="0"/>
              <a:t>, 2014).</a:t>
            </a:r>
            <a:endParaRPr lang="es-MX" dirty="0"/>
          </a:p>
        </p:txBody>
      </p:sp>
      <p:pic>
        <p:nvPicPr>
          <p:cNvPr id="2050" name="Picture 2" descr="teorema fundamental de las proporcion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891" y="2122644"/>
            <a:ext cx="3781425" cy="1866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ONCEPTOS BÁSICOS: GRANDE-PEQUEÑ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8008" y="3453797"/>
            <a:ext cx="3522751" cy="215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Frio, Caliente… ¿Jugamos? | Materiales de Apoyo para Personas con Trastorno  del Espectro del Autism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709" y="4283733"/>
            <a:ext cx="2052609" cy="2396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663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Bibliografía </a:t>
            </a:r>
            <a:endParaRPr lang="es-MX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10270610" cy="3986784"/>
          </a:xfrm>
        </p:spPr>
        <p:txBody>
          <a:bodyPr/>
          <a:lstStyle/>
          <a:p>
            <a:r>
              <a:rPr lang="es-MX" dirty="0"/>
              <a:t>UNAM . (2017). </a:t>
            </a:r>
            <a:r>
              <a:rPr lang="es-MX" dirty="0" err="1"/>
              <a:t>Retrieved</a:t>
            </a:r>
            <a:r>
              <a:rPr lang="es-MX" dirty="0"/>
              <a:t> </a:t>
            </a:r>
            <a:r>
              <a:rPr lang="es-MX" dirty="0" err="1"/>
              <a:t>from</a:t>
            </a:r>
            <a:r>
              <a:rPr lang="es-MX" dirty="0"/>
              <a:t> Derivada: </a:t>
            </a:r>
            <a:r>
              <a:rPr lang="es-MX" dirty="0" smtClean="0"/>
              <a:t>	</a:t>
            </a:r>
            <a:r>
              <a:rPr lang="es-MX" dirty="0" smtClean="0">
                <a:hlinkClick r:id="rId2"/>
              </a:rPr>
              <a:t>https</a:t>
            </a:r>
            <a:r>
              <a:rPr lang="es-MX" dirty="0">
                <a:hlinkClick r:id="rId2"/>
              </a:rPr>
              <a:t>://</a:t>
            </a:r>
            <a:r>
              <a:rPr lang="es-MX" dirty="0" smtClean="0">
                <a:hlinkClick r:id="rId2"/>
              </a:rPr>
              <a:t>programas.cuaed.unam.mx/repositorio/moodle/pluginfile.php/1146/mo	</a:t>
            </a:r>
            <a:r>
              <a:rPr lang="es-MX" dirty="0" err="1" smtClean="0">
                <a:hlinkClick r:id="rId2"/>
              </a:rPr>
              <a:t>d_resource</a:t>
            </a:r>
            <a:r>
              <a:rPr lang="es-MX" dirty="0" smtClean="0">
                <a:hlinkClick r:id="rId2"/>
              </a:rPr>
              <a:t>/</a:t>
            </a:r>
            <a:r>
              <a:rPr lang="es-MX" dirty="0" err="1" smtClean="0">
                <a:hlinkClick r:id="rId2"/>
              </a:rPr>
              <a:t>content</a:t>
            </a:r>
            <a:r>
              <a:rPr lang="es-MX" dirty="0" smtClean="0">
                <a:hlinkClick r:id="rId2"/>
              </a:rPr>
              <a:t>/1/contenido/</a:t>
            </a:r>
            <a:r>
              <a:rPr lang="es-MX" dirty="0" err="1" smtClean="0">
                <a:hlinkClick r:id="rId2"/>
              </a:rPr>
              <a:t>index.html#contenido</a:t>
            </a:r>
            <a:r>
              <a:rPr lang="es-MX" dirty="0" smtClean="0"/>
              <a:t> </a:t>
            </a:r>
            <a:endParaRPr lang="es-MX" dirty="0"/>
          </a:p>
          <a:p>
            <a:r>
              <a:rPr lang="es-MX" dirty="0"/>
              <a:t>Word </a:t>
            </a:r>
            <a:r>
              <a:rPr lang="es-MX" dirty="0" err="1"/>
              <a:t>Press</a:t>
            </a:r>
            <a:r>
              <a:rPr lang="es-MX" dirty="0"/>
              <a:t>. (2014). </a:t>
            </a:r>
            <a:r>
              <a:rPr lang="es-MX" dirty="0" err="1"/>
              <a:t>Retrieved</a:t>
            </a:r>
            <a:r>
              <a:rPr lang="es-MX" dirty="0"/>
              <a:t> </a:t>
            </a:r>
            <a:r>
              <a:rPr lang="es-MX" dirty="0" err="1"/>
              <a:t>from</a:t>
            </a:r>
            <a:r>
              <a:rPr lang="es-MX" dirty="0"/>
              <a:t> ¿Qué es la proporcionalidad?: </a:t>
            </a:r>
            <a:r>
              <a:rPr lang="es-MX" dirty="0" smtClean="0"/>
              <a:t>	</a:t>
            </a:r>
            <a:r>
              <a:rPr lang="es-MX" dirty="0" smtClean="0">
                <a:hlinkClick r:id="rId3"/>
              </a:rPr>
              <a:t>https</a:t>
            </a:r>
            <a:r>
              <a:rPr lang="es-MX" dirty="0">
                <a:hlinkClick r:id="rId3"/>
              </a:rPr>
              <a:t>://</a:t>
            </a:r>
            <a:r>
              <a:rPr lang="es-MX" dirty="0" smtClean="0">
                <a:hlinkClick r:id="rId3"/>
              </a:rPr>
              <a:t>sexteandoenprimaria.files.wordpress.com/2014/07/matemc3a1ticas-	proporcionalidad.pdf</a:t>
            </a:r>
            <a:r>
              <a:rPr lang="es-MX" dirty="0" smtClean="0"/>
              <a:t> </a:t>
            </a:r>
            <a:endParaRPr lang="es-MX" dirty="0"/>
          </a:p>
          <a:p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5577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56</TotalTime>
  <Words>427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Educational subjects 16x9</vt:lpstr>
      <vt:lpstr>Derivadas y Proporcionalidad</vt:lpstr>
      <vt:lpstr>¿Qué son las derivadas?</vt:lpstr>
      <vt:lpstr>Derivadas Matemáticas</vt:lpstr>
      <vt:lpstr>Pasos para obtener una derivada</vt:lpstr>
      <vt:lpstr>Gráfica de la Derivada</vt:lpstr>
      <vt:lpstr>Objetivo</vt:lpstr>
      <vt:lpstr>Proporcionalidad</vt:lpstr>
      <vt:lpstr>Bibliografía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Derivadas</dc:title>
  <dc:creator>Microsoft account</dc:creator>
  <cp:lastModifiedBy>Microsoft account</cp:lastModifiedBy>
  <cp:revision>7</cp:revision>
  <dcterms:created xsi:type="dcterms:W3CDTF">2020-08-29T04:38:24Z</dcterms:created>
  <dcterms:modified xsi:type="dcterms:W3CDTF">2020-08-29T05:35:01Z</dcterms:modified>
</cp:coreProperties>
</file>

<file path=docProps/thumbnail.jpeg>
</file>